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handoutMasterIdLst>
    <p:handoutMasterId r:id="rId11"/>
  </p:handout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0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29B00-A876-45E6-82ED-8FE1FE999F7D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693FC-69F2-4EDF-BA62-AE91F0E5B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05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66507-D7DD-411C-8140-7049B845FC40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98C1-113C-4FED-B109-D69EB794A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7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551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67B845-29DA-4B19-8F58-8826844772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r" defTabSz="5551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99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551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67B845-29DA-4B19-8F58-8826844772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r" defTabSz="5551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908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551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67B845-29DA-4B19-8F58-8826844772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r" defTabSz="5551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1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551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67B845-29DA-4B19-8F58-8826844772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r" defTabSz="5551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919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551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67B845-29DA-4B19-8F58-8826844772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r" defTabSz="5551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13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09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8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27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705002" y="636079"/>
            <a:ext cx="5852181" cy="2663747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5882"/>
              </a:lnSpc>
              <a:defRPr sz="5294" cap="all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05002" y="3299825"/>
            <a:ext cx="3708320" cy="9775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941" cap="none">
                <a:solidFill>
                  <a:schemeClr val="bg1"/>
                </a:solidFill>
              </a:defRPr>
            </a:lvl1pPr>
            <a:lvl2pPr marL="54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24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05001" y="636079"/>
            <a:ext cx="6541099" cy="1872991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5882"/>
              </a:lnSpc>
              <a:defRPr sz="5294" cap="all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05002" y="2509069"/>
            <a:ext cx="3503215" cy="9775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941" cap="none">
                <a:solidFill>
                  <a:schemeClr val="accent1"/>
                </a:solidFill>
              </a:defRPr>
            </a:lvl1pPr>
            <a:lvl2pPr marL="54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30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705002" y="636079"/>
            <a:ext cx="5852181" cy="2663747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5882"/>
              </a:lnSpc>
              <a:defRPr sz="5294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05002" y="3299825"/>
            <a:ext cx="3708320" cy="9775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941" cap="none">
                <a:solidFill>
                  <a:srgbClr val="FFFFFF"/>
                </a:solidFill>
              </a:defRPr>
            </a:lvl1pPr>
            <a:lvl2pPr marL="54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33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705001" y="636079"/>
            <a:ext cx="6541099" cy="1872991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5882"/>
              </a:lnSpc>
              <a:defRPr sz="5294" cap="all">
                <a:solidFill>
                  <a:srgbClr val="1B004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05002" y="2509069"/>
            <a:ext cx="3503215" cy="9775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941" cap="none">
                <a:solidFill>
                  <a:schemeClr val="accent1"/>
                </a:solidFill>
              </a:defRPr>
            </a:lvl1pPr>
            <a:lvl2pPr marL="54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28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705001" y="636079"/>
            <a:ext cx="6541099" cy="1872991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5882"/>
              </a:lnSpc>
              <a:defRPr sz="5294" cap="all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705002" y="2509069"/>
            <a:ext cx="3503215" cy="977522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941" cap="none">
                <a:solidFill>
                  <a:schemeClr val="accent1"/>
                </a:solidFill>
                <a:latin typeface="Arial Unicode MS" panose="020B0604020202020204" pitchFamily="34" charset="-128"/>
              </a:defRPr>
            </a:lvl1pPr>
            <a:lvl2pPr marL="5441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3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7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67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06714"/>
            <a:ext cx="10363200" cy="1362075"/>
          </a:xfrm>
        </p:spPr>
        <p:txBody>
          <a:bodyPr anchor="t">
            <a:normAutofit/>
          </a:bodyPr>
          <a:lstStyle>
            <a:lvl1pPr algn="l">
              <a:defRPr sz="5294" b="0" i="0" cap="none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06527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65" cap="all">
                <a:solidFill>
                  <a:schemeClr val="accent1"/>
                </a:solidFill>
                <a:latin typeface="Arial Unicode MS" panose="020B0604020202020204" pitchFamily="34" charset="-128"/>
              </a:defRPr>
            </a:lvl1pPr>
            <a:lvl2pPr marL="544196" indent="0">
              <a:buNone/>
              <a:defRPr sz="2157">
                <a:solidFill>
                  <a:schemeClr val="tx1">
                    <a:tint val="75000"/>
                  </a:schemeClr>
                </a:solidFill>
              </a:defRPr>
            </a:lvl2pPr>
            <a:lvl3pPr marL="1088392" indent="0">
              <a:buNone/>
              <a:defRPr sz="1863">
                <a:solidFill>
                  <a:schemeClr val="tx1">
                    <a:tint val="75000"/>
                  </a:schemeClr>
                </a:solidFill>
              </a:defRPr>
            </a:lvl3pPr>
            <a:lvl4pPr marL="163258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4pPr>
            <a:lvl5pPr marL="21767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5pPr>
            <a:lvl6pPr marL="272098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6pPr>
            <a:lvl7pPr marL="326517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7pPr>
            <a:lvl8pPr marL="3809373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8pPr>
            <a:lvl9pPr marL="435356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Arial Unicode MS" panose="020B0604020202020204" pitchFamily="34" charset="-128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08EFC-9553-0241-AC27-FDF30554B6A6}" type="slidenum">
              <a:rPr kumimoji="0" lang="en-US" sz="1176" b="0" i="0" u="none" strike="noStrike" kern="1200" cap="none" spc="0" normalizeH="0" baseline="0" noProof="0" smtClean="0">
                <a:ln>
                  <a:noFill/>
                </a:ln>
                <a:solidFill>
                  <a:srgbClr val="1089D6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l" defTabSz="544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1089D6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518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5001" y="1992236"/>
            <a:ext cx="10358144" cy="4073526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980"/>
              </a:spcAft>
              <a:buFontTx/>
              <a:buNone/>
              <a:defRPr sz="2745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544196" indent="0">
              <a:buNone/>
              <a:defRPr sz="2843">
                <a:solidFill>
                  <a:schemeClr val="tx2"/>
                </a:solidFill>
              </a:defRPr>
            </a:lvl2pPr>
            <a:lvl3pPr marL="1088393" indent="0">
              <a:buNone/>
              <a:defRPr sz="2353">
                <a:solidFill>
                  <a:schemeClr val="tx2"/>
                </a:solidFill>
              </a:defRPr>
            </a:lvl3pPr>
            <a:lvl4pPr marL="1632589" indent="0">
              <a:buNone/>
              <a:defRPr sz="2157">
                <a:solidFill>
                  <a:schemeClr val="tx2"/>
                </a:solidFill>
              </a:defRPr>
            </a:lvl4pPr>
            <a:lvl5pPr marL="2176785" indent="0">
              <a:buNone/>
              <a:defRPr sz="2157">
                <a:solidFill>
                  <a:schemeClr val="tx2"/>
                </a:solidFill>
              </a:defRPr>
            </a:lvl5pPr>
            <a:lvl6pPr>
              <a:defRPr sz="2157"/>
            </a:lvl6pPr>
            <a:lvl7pPr>
              <a:defRPr sz="2157"/>
            </a:lvl7pPr>
            <a:lvl8pPr>
              <a:defRPr sz="2157"/>
            </a:lvl8pPr>
            <a:lvl9pPr>
              <a:defRPr sz="2157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08EFC-9553-0241-AC27-FDF30554B6A6}" type="slidenum">
              <a:rPr kumimoji="0" lang="en-US" sz="117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l" defTabSz="544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05002" y="602271"/>
            <a:ext cx="10764879" cy="452654"/>
          </a:xfrm>
        </p:spPr>
        <p:txBody>
          <a:bodyPr lIns="0" tIns="0" rIns="0" bIns="0" anchor="b" anchorCtr="0">
            <a:spAutoFit/>
          </a:bodyPr>
          <a:lstStyle>
            <a:lvl1pPr algn="l">
              <a:defRPr sz="2941" b="0" i="0" cap="all" baseline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188790" y="499701"/>
            <a:ext cx="896425" cy="896552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7" b="0" i="0" u="none" strike="noStrike" kern="1200" cap="none" spc="0" normalizeH="0" baseline="0" noProof="0" dirty="0" smtClean="0">
              <a:ln>
                <a:noFill/>
              </a:ln>
              <a:solidFill>
                <a:srgbClr val="334350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705002" y="1183060"/>
            <a:ext cx="10764879" cy="63976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745" b="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544196" indent="0">
              <a:buNone/>
              <a:defRPr sz="2353" b="1"/>
            </a:lvl2pPr>
            <a:lvl3pPr marL="1088392" indent="0">
              <a:buNone/>
              <a:defRPr sz="2157" b="1"/>
            </a:lvl3pPr>
            <a:lvl4pPr marL="1632589" indent="0">
              <a:buNone/>
              <a:defRPr sz="1863" b="1"/>
            </a:lvl4pPr>
            <a:lvl5pPr marL="2176785" indent="0">
              <a:buNone/>
              <a:defRPr sz="1863" b="1"/>
            </a:lvl5pPr>
            <a:lvl6pPr marL="2720980" indent="0">
              <a:buNone/>
              <a:defRPr sz="1863" b="1"/>
            </a:lvl6pPr>
            <a:lvl7pPr marL="3265176" indent="0">
              <a:buNone/>
              <a:defRPr sz="1863" b="1"/>
            </a:lvl7pPr>
            <a:lvl8pPr marL="3809373" indent="0">
              <a:buNone/>
              <a:defRPr sz="1863" b="1"/>
            </a:lvl8pPr>
            <a:lvl9pPr marL="4353569" indent="0">
              <a:buNone/>
              <a:defRPr sz="186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451202" y="6371910"/>
            <a:ext cx="6323966" cy="392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448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0" cap="none" spc="-29" normalizeH="0" baseline="0" noProof="0" dirty="0" smtClean="0">
                <a:ln>
                  <a:noFill/>
                </a:ln>
                <a:solidFill>
                  <a:srgbClr val="E0621B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© 2015 Lytx, Inc. Proprietary &amp; Confidential </a:t>
            </a:r>
          </a:p>
          <a:p>
            <a:pPr marL="0" marR="0" lvl="0" indent="0" algn="r" defTabSz="448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0" i="0" u="none" strike="noStrike" kern="0" cap="none" spc="-29" normalizeH="0" baseline="0" noProof="0" dirty="0" smtClean="0">
                <a:ln>
                  <a:noFill/>
                </a:ln>
                <a:solidFill>
                  <a:srgbClr val="E0621B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The data presented herein is for informational purposes only in order to enhance driver safety.</a:t>
            </a:r>
          </a:p>
          <a:p>
            <a:pPr marL="0" marR="0" lvl="0" indent="0" algn="r" defTabSz="448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0" i="0" u="none" strike="noStrike" kern="0" cap="none" spc="-29" normalizeH="0" baseline="0" noProof="0" dirty="0" smtClean="0">
                <a:ln>
                  <a:noFill/>
                </a:ln>
                <a:solidFill>
                  <a:srgbClr val="E0621B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It is not intended to be used for legal purposes.  Data and trends may vary based on available program data. </a:t>
            </a:r>
            <a:r>
              <a:rPr kumimoji="0" lang="en-US" sz="882" b="0" i="0" u="none" strike="noStrike" kern="0" cap="none" spc="-29" normalizeH="0" baseline="0" noProof="0" dirty="0" smtClean="0">
                <a:ln>
                  <a:noFill/>
                </a:ln>
                <a:solidFill>
                  <a:srgbClr val="E0621B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|  </a:t>
            </a:r>
            <a:fld id="{7A94DC1B-CCB6-A64B-9E18-B703669EDE8A}" type="slidenum">
              <a:rPr kumimoji="0" lang="en-US" sz="882" b="0" i="0" u="none" strike="noStrike" kern="0" cap="none" spc="-29" normalizeH="0" baseline="0" noProof="0" smtClean="0">
                <a:ln>
                  <a:noFill/>
                </a:ln>
                <a:solidFill>
                  <a:srgbClr val="E0621B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r" defTabSz="448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0" cap="none" spc="-29" normalizeH="0" baseline="0" noProof="0" dirty="0">
              <a:ln>
                <a:noFill/>
              </a:ln>
              <a:solidFill>
                <a:srgbClr val="E0621B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87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76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08EFC-9553-0241-AC27-FDF30554B6A6}" type="slidenum">
              <a:rPr kumimoji="0" lang="en-US" sz="1176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l" defTabSz="544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002" y="632448"/>
            <a:ext cx="10764879" cy="422477"/>
          </a:xfrm>
        </p:spPr>
        <p:txBody>
          <a:bodyPr lIns="0" tIns="0" rIns="0" bIns="0" anchor="b" anchorCtr="0">
            <a:spAutoFit/>
          </a:bodyPr>
          <a:lstStyle>
            <a:lvl1pPr algn="l">
              <a:defRPr sz="2745" b="0" i="0" cap="all" baseline="0">
                <a:solidFill>
                  <a:srgbClr val="FFFFFF"/>
                </a:solidFill>
                <a:latin typeface="Arial Unicode MS" panose="020B0604020202020204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05002" y="1183060"/>
            <a:ext cx="10764879" cy="63976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745" b="0" i="0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 marL="544196" indent="0">
              <a:buNone/>
              <a:defRPr sz="2353" b="1"/>
            </a:lvl2pPr>
            <a:lvl3pPr marL="1088392" indent="0">
              <a:buNone/>
              <a:defRPr sz="2157" b="1"/>
            </a:lvl3pPr>
            <a:lvl4pPr marL="1632589" indent="0">
              <a:buNone/>
              <a:defRPr sz="1863" b="1"/>
            </a:lvl4pPr>
            <a:lvl5pPr marL="2176785" indent="0">
              <a:buNone/>
              <a:defRPr sz="1863" b="1"/>
            </a:lvl5pPr>
            <a:lvl6pPr marL="2720980" indent="0">
              <a:buNone/>
              <a:defRPr sz="1863" b="1"/>
            </a:lvl6pPr>
            <a:lvl7pPr marL="3265176" indent="0">
              <a:buNone/>
              <a:defRPr sz="1863" b="1"/>
            </a:lvl7pPr>
            <a:lvl8pPr marL="3809373" indent="0">
              <a:buNone/>
              <a:defRPr sz="1863" b="1"/>
            </a:lvl8pPr>
            <a:lvl9pPr marL="4353569" indent="0">
              <a:buNone/>
              <a:defRPr sz="186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5001" y="1990396"/>
            <a:ext cx="6092887" cy="4124139"/>
          </a:xfrm>
        </p:spPr>
        <p:txBody>
          <a:bodyPr/>
          <a:lstStyle>
            <a:lvl1pPr>
              <a:defRPr sz="2745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>
              <a:defRPr sz="2353">
                <a:solidFill>
                  <a:schemeClr val="bg1"/>
                </a:solidFill>
                <a:latin typeface="Arial Unicode MS" panose="020B0604020202020204" pitchFamily="34" charset="-128"/>
              </a:defRPr>
            </a:lvl2pPr>
            <a:lvl3pPr>
              <a:defRPr sz="2353">
                <a:solidFill>
                  <a:schemeClr val="bg1"/>
                </a:solidFill>
                <a:latin typeface="Arial Unicode MS" panose="020B0604020202020204" pitchFamily="34" charset="-128"/>
              </a:defRPr>
            </a:lvl3pPr>
            <a:lvl4pPr>
              <a:defRPr sz="1961">
                <a:solidFill>
                  <a:schemeClr val="bg1"/>
                </a:solidFill>
                <a:latin typeface="Arial Unicode MS" panose="020B0604020202020204" pitchFamily="34" charset="-128"/>
              </a:defRPr>
            </a:lvl4pPr>
            <a:lvl5pPr>
              <a:defRPr sz="1961">
                <a:solidFill>
                  <a:schemeClr val="bg1"/>
                </a:solidFill>
                <a:latin typeface="Arial Unicode MS" panose="020B0604020202020204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7077398" y="1990397"/>
            <a:ext cx="4392482" cy="4123205"/>
          </a:xfrm>
        </p:spPr>
        <p:txBody>
          <a:bodyPr/>
          <a:lstStyle>
            <a:lvl1pPr>
              <a:defRPr sz="2745">
                <a:solidFill>
                  <a:schemeClr val="bg1"/>
                </a:solidFill>
                <a:latin typeface="Arial Unicode MS" panose="020B0604020202020204" pitchFamily="34" charset="-128"/>
              </a:defRPr>
            </a:lvl1pPr>
            <a:lvl2pPr>
              <a:defRPr sz="2353">
                <a:solidFill>
                  <a:schemeClr val="bg1"/>
                </a:solidFill>
                <a:latin typeface="Arial Unicode MS" panose="020B0604020202020204" pitchFamily="34" charset="-128"/>
              </a:defRPr>
            </a:lvl2pPr>
            <a:lvl3pPr>
              <a:defRPr sz="2353">
                <a:solidFill>
                  <a:schemeClr val="bg1"/>
                </a:solidFill>
                <a:latin typeface="Arial Unicode MS" panose="020B0604020202020204" pitchFamily="34" charset="-128"/>
              </a:defRPr>
            </a:lvl3pPr>
            <a:lvl4pPr>
              <a:defRPr sz="1961">
                <a:solidFill>
                  <a:schemeClr val="bg1"/>
                </a:solidFill>
                <a:latin typeface="Arial Unicode MS" panose="020B0604020202020204" pitchFamily="34" charset="-128"/>
              </a:defRPr>
            </a:lvl4pPr>
            <a:lvl5pPr>
              <a:defRPr sz="1961">
                <a:solidFill>
                  <a:schemeClr val="bg1"/>
                </a:solidFill>
                <a:latin typeface="Arial Unicode MS" panose="020B0604020202020204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57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61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8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08EFC-9553-0241-AC27-FDF30554B6A6}" type="slidenum">
              <a:rPr kumimoji="0" lang="en-US" sz="1176" b="0" i="0" u="none" strike="noStrike" kern="1200" cap="none" spc="0" normalizeH="0" baseline="0" noProof="0" smtClean="0">
                <a:ln>
                  <a:noFill/>
                </a:ln>
                <a:solidFill>
                  <a:srgbClr val="334350">
                    <a:tint val="75000"/>
                  </a:srgbClr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l" defTabSz="544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334350">
                  <a:tint val="75000"/>
                </a:srgbClr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05001" y="602271"/>
            <a:ext cx="10757098" cy="452654"/>
          </a:xfrm>
        </p:spPr>
        <p:txBody>
          <a:bodyPr lIns="0" tIns="0" rIns="0" bIns="0" anchor="b" anchorCtr="0">
            <a:spAutoFit/>
          </a:bodyPr>
          <a:lstStyle>
            <a:lvl1pPr algn="l">
              <a:defRPr sz="2941" b="0" i="0" cap="all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05002" y="1183060"/>
            <a:ext cx="10764879" cy="63976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745" b="0" i="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544196" indent="0">
              <a:buNone/>
              <a:defRPr sz="2353" b="1"/>
            </a:lvl2pPr>
            <a:lvl3pPr marL="1088392" indent="0">
              <a:buNone/>
              <a:defRPr sz="2157" b="1"/>
            </a:lvl3pPr>
            <a:lvl4pPr marL="1632589" indent="0">
              <a:buNone/>
              <a:defRPr sz="1863" b="1"/>
            </a:lvl4pPr>
            <a:lvl5pPr marL="2176785" indent="0">
              <a:buNone/>
              <a:defRPr sz="1863" b="1"/>
            </a:lvl5pPr>
            <a:lvl6pPr marL="2720980" indent="0">
              <a:buNone/>
              <a:defRPr sz="1863" b="1"/>
            </a:lvl6pPr>
            <a:lvl7pPr marL="3265176" indent="0">
              <a:buNone/>
              <a:defRPr sz="1863" b="1"/>
            </a:lvl7pPr>
            <a:lvl8pPr marL="3809373" indent="0">
              <a:buNone/>
              <a:defRPr sz="1863" b="1"/>
            </a:lvl8pPr>
            <a:lvl9pPr marL="4353569" indent="0">
              <a:buNone/>
              <a:defRPr sz="186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05001" y="1990345"/>
            <a:ext cx="6095689" cy="4124139"/>
          </a:xfrm>
        </p:spPr>
        <p:txBody>
          <a:bodyPr/>
          <a:lstStyle>
            <a:lvl1pPr>
              <a:defRPr>
                <a:latin typeface="Arial Unicode MS" panose="020B0604020202020204" pitchFamily="34" charset="-128"/>
              </a:defRPr>
            </a:lvl1pPr>
            <a:lvl2pPr>
              <a:defRPr>
                <a:latin typeface="Arial Unicode MS" panose="020B0604020202020204" pitchFamily="34" charset="-128"/>
              </a:defRPr>
            </a:lvl2pPr>
            <a:lvl3pPr>
              <a:defRPr>
                <a:latin typeface="Arial Unicode MS" panose="020B0604020202020204" pitchFamily="34" charset="-128"/>
              </a:defRPr>
            </a:lvl3pPr>
            <a:lvl4pPr>
              <a:defRPr>
                <a:latin typeface="Arial Unicode MS" panose="020B0604020202020204" pitchFamily="34" charset="-128"/>
              </a:defRPr>
            </a:lvl4pPr>
            <a:lvl5pPr>
              <a:defRPr>
                <a:latin typeface="Arial Unicode MS" panose="020B0604020202020204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5"/>
          </p:nvPr>
        </p:nvSpPr>
        <p:spPr>
          <a:xfrm>
            <a:off x="7077398" y="1990345"/>
            <a:ext cx="4392482" cy="4124139"/>
          </a:xfrm>
        </p:spPr>
        <p:txBody>
          <a:bodyPr/>
          <a:lstStyle>
            <a:lvl1pPr>
              <a:defRPr>
                <a:latin typeface="Arial Unicode MS" panose="020B0604020202020204" pitchFamily="34" charset="-128"/>
              </a:defRPr>
            </a:lvl1pPr>
            <a:lvl2pPr>
              <a:defRPr>
                <a:latin typeface="Arial Unicode MS" panose="020B0604020202020204" pitchFamily="34" charset="-128"/>
              </a:defRPr>
            </a:lvl2pPr>
            <a:lvl3pPr>
              <a:defRPr>
                <a:latin typeface="Arial Unicode MS" panose="020B0604020202020204" pitchFamily="34" charset="-128"/>
              </a:defRPr>
            </a:lvl3pPr>
            <a:lvl4pPr>
              <a:defRPr>
                <a:latin typeface="Arial Unicode MS" panose="020B0604020202020204" pitchFamily="34" charset="-128"/>
              </a:defRPr>
            </a:lvl4pPr>
            <a:lvl5pPr>
              <a:defRPr>
                <a:latin typeface="Arial Unicode MS" panose="020B0604020202020204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61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8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08EFC-9553-0241-AC27-FDF30554B6A6}" type="slidenum">
              <a:rPr kumimoji="0" lang="en-US" sz="1176" b="0" i="0" u="none" strike="noStrike" kern="1200" cap="none" spc="0" normalizeH="0" baseline="0" noProof="0" smtClean="0">
                <a:ln>
                  <a:noFill/>
                </a:ln>
                <a:solidFill>
                  <a:srgbClr val="334350">
                    <a:tint val="75000"/>
                  </a:srgbClr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l" defTabSz="544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334350">
                  <a:tint val="75000"/>
                </a:srgbClr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5002" y="602271"/>
            <a:ext cx="10764879" cy="452654"/>
          </a:xfrm>
        </p:spPr>
        <p:txBody>
          <a:bodyPr lIns="0" tIns="0" rIns="0" bIns="0" anchor="b" anchorCtr="0">
            <a:noAutofit/>
          </a:bodyPr>
          <a:lstStyle>
            <a:lvl1pPr algn="l">
              <a:defRPr sz="2941" b="0" i="0" cap="all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705002" y="1183060"/>
            <a:ext cx="10764879" cy="63976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745" b="0" i="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544196" indent="0">
              <a:buNone/>
              <a:defRPr sz="2353" b="1"/>
            </a:lvl2pPr>
            <a:lvl3pPr marL="1088392" indent="0">
              <a:buNone/>
              <a:defRPr sz="2157" b="1"/>
            </a:lvl3pPr>
            <a:lvl4pPr marL="1632589" indent="0">
              <a:buNone/>
              <a:defRPr sz="1863" b="1"/>
            </a:lvl4pPr>
            <a:lvl5pPr marL="2176785" indent="0">
              <a:buNone/>
              <a:defRPr sz="1863" b="1"/>
            </a:lvl5pPr>
            <a:lvl6pPr marL="2720980" indent="0">
              <a:buNone/>
              <a:defRPr sz="1863" b="1"/>
            </a:lvl6pPr>
            <a:lvl7pPr marL="3265176" indent="0">
              <a:buNone/>
              <a:defRPr sz="1863" b="1"/>
            </a:lvl7pPr>
            <a:lvl8pPr marL="3809373" indent="0">
              <a:buNone/>
              <a:defRPr sz="1863" b="1"/>
            </a:lvl8pPr>
            <a:lvl9pPr marL="4353569" indent="0">
              <a:buNone/>
              <a:defRPr sz="186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705002" y="1990345"/>
            <a:ext cx="10764879" cy="4124139"/>
          </a:xfrm>
        </p:spPr>
        <p:txBody>
          <a:bodyPr/>
          <a:lstStyle>
            <a:lvl1pPr>
              <a:defRPr>
                <a:latin typeface="Arial Unicode MS" panose="020B0604020202020204" pitchFamily="34" charset="-128"/>
              </a:defRPr>
            </a:lvl1pPr>
            <a:lvl2pPr>
              <a:defRPr>
                <a:latin typeface="Arial Unicode MS" panose="020B0604020202020204" pitchFamily="34" charset="-128"/>
              </a:defRPr>
            </a:lvl2pPr>
            <a:lvl3pPr>
              <a:defRPr>
                <a:latin typeface="Arial Unicode MS" panose="020B0604020202020204" pitchFamily="34" charset="-128"/>
              </a:defRPr>
            </a:lvl3pPr>
            <a:lvl4pPr>
              <a:defRPr>
                <a:latin typeface="Arial Unicode MS" panose="020B0604020202020204" pitchFamily="34" charset="-128"/>
              </a:defRPr>
            </a:lvl4pPr>
            <a:lvl5pPr>
              <a:defRPr>
                <a:latin typeface="Arial Unicode MS" panose="020B0604020202020204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7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8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08EFC-9553-0241-AC27-FDF30554B6A6}" type="slidenum">
              <a:rPr kumimoji="0" lang="en-US" sz="1176" b="0" i="0" u="none" strike="noStrike" kern="1200" cap="none" spc="0" normalizeH="0" baseline="0" noProof="0" smtClean="0">
                <a:ln>
                  <a:noFill/>
                </a:ln>
                <a:solidFill>
                  <a:srgbClr val="334350">
                    <a:tint val="75000"/>
                  </a:srgbClr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l" defTabSz="544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334350">
                  <a:tint val="75000"/>
                </a:srgbClr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002" y="602271"/>
            <a:ext cx="10764879" cy="452654"/>
          </a:xfrm>
        </p:spPr>
        <p:txBody>
          <a:bodyPr lIns="0" tIns="0" rIns="0" bIns="0" anchor="b" anchorCtr="0">
            <a:spAutoFit/>
          </a:bodyPr>
          <a:lstStyle>
            <a:lvl1pPr algn="l">
              <a:defRPr sz="2941" b="0" i="0" cap="all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705002" y="1183060"/>
            <a:ext cx="10764879" cy="63976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745" b="0" i="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544196" indent="0">
              <a:buNone/>
              <a:defRPr sz="2353" b="1"/>
            </a:lvl2pPr>
            <a:lvl3pPr marL="1088392" indent="0">
              <a:buNone/>
              <a:defRPr sz="2157" b="1"/>
            </a:lvl3pPr>
            <a:lvl4pPr marL="1632589" indent="0">
              <a:buNone/>
              <a:defRPr sz="1863" b="1"/>
            </a:lvl4pPr>
            <a:lvl5pPr marL="2176785" indent="0">
              <a:buNone/>
              <a:defRPr sz="1863" b="1"/>
            </a:lvl5pPr>
            <a:lvl6pPr marL="2720980" indent="0">
              <a:buNone/>
              <a:defRPr sz="1863" b="1"/>
            </a:lvl6pPr>
            <a:lvl7pPr marL="3265176" indent="0">
              <a:buNone/>
              <a:defRPr sz="1863" b="1"/>
            </a:lvl7pPr>
            <a:lvl8pPr marL="3809373" indent="0">
              <a:buNone/>
              <a:defRPr sz="1863" b="1"/>
            </a:lvl8pPr>
            <a:lvl9pPr marL="4353569" indent="0">
              <a:buNone/>
              <a:defRPr sz="186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030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8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08EFC-9553-0241-AC27-FDF30554B6A6}" type="slidenum">
              <a:rPr kumimoji="0" lang="en-US" sz="1176" b="0" i="0" u="none" strike="noStrike" kern="1200" cap="none" spc="0" normalizeH="0" baseline="0" noProof="0" smtClean="0">
                <a:ln>
                  <a:noFill/>
                </a:ln>
                <a:solidFill>
                  <a:srgbClr val="334350">
                    <a:tint val="75000"/>
                  </a:srgbClr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l" defTabSz="544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334350">
                  <a:tint val="75000"/>
                </a:srgbClr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05002" y="602271"/>
            <a:ext cx="10764879" cy="452654"/>
          </a:xfrm>
        </p:spPr>
        <p:txBody>
          <a:bodyPr lIns="0" tIns="0" rIns="0" bIns="0" anchor="b" anchorCtr="0">
            <a:spAutoFit/>
          </a:bodyPr>
          <a:lstStyle>
            <a:lvl1pPr algn="l">
              <a:defRPr sz="2941" b="0" i="0" cap="all" baseline="0">
                <a:solidFill>
                  <a:schemeClr val="tx2"/>
                </a:solidFill>
                <a:latin typeface="Arial Unicode MS" panose="020B0604020202020204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705002" y="1183060"/>
            <a:ext cx="10764879" cy="639762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745" b="0" i="0">
                <a:solidFill>
                  <a:schemeClr val="bg2"/>
                </a:solidFill>
                <a:latin typeface="Arial Unicode MS" panose="020B0604020202020204" pitchFamily="34" charset="-128"/>
              </a:defRPr>
            </a:lvl1pPr>
            <a:lvl2pPr marL="544196" indent="0">
              <a:buNone/>
              <a:defRPr sz="2353" b="1"/>
            </a:lvl2pPr>
            <a:lvl3pPr marL="1088392" indent="0">
              <a:buNone/>
              <a:defRPr sz="2157" b="1"/>
            </a:lvl3pPr>
            <a:lvl4pPr marL="1632589" indent="0">
              <a:buNone/>
              <a:defRPr sz="1863" b="1"/>
            </a:lvl4pPr>
            <a:lvl5pPr marL="2176785" indent="0">
              <a:buNone/>
              <a:defRPr sz="1863" b="1"/>
            </a:lvl5pPr>
            <a:lvl6pPr marL="2720980" indent="0">
              <a:buNone/>
              <a:defRPr sz="1863" b="1"/>
            </a:lvl6pPr>
            <a:lvl7pPr marL="3265176" indent="0">
              <a:buNone/>
              <a:defRPr sz="1863" b="1"/>
            </a:lvl7pPr>
            <a:lvl8pPr marL="3809373" indent="0">
              <a:buNone/>
              <a:defRPr sz="1863" b="1"/>
            </a:lvl8pPr>
            <a:lvl9pPr marL="4353569" indent="0">
              <a:buNone/>
              <a:defRPr sz="1863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4"/>
          </p:nvPr>
        </p:nvSpPr>
        <p:spPr>
          <a:xfrm>
            <a:off x="705002" y="1990345"/>
            <a:ext cx="10764879" cy="4124139"/>
          </a:xfrm>
        </p:spPr>
        <p:txBody>
          <a:bodyPr/>
          <a:lstStyle>
            <a:lvl1pPr marL="0" indent="0">
              <a:buNone/>
              <a:defRPr>
                <a:latin typeface="Arial Unicode MS" panose="020B0604020202020204" pitchFamily="34" charset="-128"/>
              </a:defRPr>
            </a:lvl1pPr>
            <a:lvl2pPr marL="268916" indent="0">
              <a:buNone/>
              <a:defRPr>
                <a:latin typeface="Arial Unicode MS" panose="020B0604020202020204" pitchFamily="34" charset="-128"/>
              </a:defRPr>
            </a:lvl2pPr>
            <a:lvl3pPr marL="493012" indent="0">
              <a:buNone/>
              <a:defRPr>
                <a:latin typeface="Arial Unicode MS" panose="020B0604020202020204" pitchFamily="34" charset="-128"/>
              </a:defRPr>
            </a:lvl3pPr>
            <a:lvl4pPr marL="717109" indent="0">
              <a:buNone/>
              <a:defRPr>
                <a:latin typeface="Arial Unicode MS" panose="020B0604020202020204" pitchFamily="34" charset="-128"/>
              </a:defRPr>
            </a:lvl4pPr>
            <a:lvl5pPr marL="896386" indent="0">
              <a:buNone/>
              <a:defRPr>
                <a:latin typeface="Arial Unicode MS" panose="020B0604020202020204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62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8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08EFC-9553-0241-AC27-FDF30554B6A6}" type="slidenum">
              <a:rPr kumimoji="0" lang="en-US" sz="1176" b="0" i="0" u="none" strike="noStrike" kern="1200" cap="none" spc="0" normalizeH="0" baseline="0" noProof="0" smtClean="0">
                <a:ln>
                  <a:noFill/>
                </a:ln>
                <a:solidFill>
                  <a:srgbClr val="334350">
                    <a:tint val="75000"/>
                  </a:srgbClr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l" defTabSz="544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334350">
                  <a:tint val="75000"/>
                </a:srgbClr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4904860" y="6362472"/>
            <a:ext cx="6323966" cy="392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448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2" b="0" i="0" u="none" strike="noStrike" kern="0" cap="none" spc="-29" normalizeH="0" baseline="0" noProof="0" dirty="0" smtClean="0">
                <a:ln>
                  <a:noFill/>
                </a:ln>
                <a:solidFill>
                  <a:srgbClr val="86939E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© 2018 Lytx, Inc. - Confidential &amp; Proprietary</a:t>
            </a:r>
          </a:p>
          <a:p>
            <a:pPr marL="0" marR="0" lvl="0" indent="0" algn="r" defTabSz="448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0" i="0" u="none" strike="noStrike" kern="0" cap="none" spc="-29" normalizeH="0" baseline="0" noProof="0" dirty="0" smtClean="0">
                <a:ln>
                  <a:noFill/>
                </a:ln>
                <a:solidFill>
                  <a:srgbClr val="86939E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The data presented herein is for informational purposes only in order to enhance driver safety.</a:t>
            </a:r>
          </a:p>
          <a:p>
            <a:pPr marL="0" marR="0" lvl="0" indent="0" algn="r" defTabSz="4481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4" b="0" i="0" u="none" strike="noStrike" kern="0" cap="none" spc="-29" normalizeH="0" baseline="0" noProof="0" dirty="0" smtClean="0">
                <a:ln>
                  <a:noFill/>
                </a:ln>
                <a:solidFill>
                  <a:srgbClr val="86939E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It is not intended to be used for legal purposes.  Data and trends may vary based on available program data. </a:t>
            </a:r>
            <a:r>
              <a:rPr kumimoji="0" lang="en-US" sz="882" b="0" i="0" u="none" strike="noStrike" kern="0" cap="none" spc="-29" normalizeH="0" baseline="0" noProof="0" dirty="0" smtClean="0">
                <a:ln>
                  <a:noFill/>
                </a:ln>
                <a:solidFill>
                  <a:srgbClr val="86939E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|  </a:t>
            </a:r>
            <a:fld id="{7A94DC1B-CCB6-A64B-9E18-B703669EDE8A}" type="slidenum">
              <a:rPr kumimoji="0" lang="en-US" sz="882" b="0" i="0" u="none" strike="noStrike" kern="0" cap="none" spc="-29" normalizeH="0" baseline="0" noProof="0" smtClean="0">
                <a:ln>
                  <a:noFill/>
                </a:ln>
                <a:solidFill>
                  <a:srgbClr val="86939E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r" defTabSz="4481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82" b="0" i="0" u="none" strike="noStrike" kern="0" cap="none" spc="-29" normalizeH="0" baseline="0" noProof="0" dirty="0">
              <a:ln>
                <a:noFill/>
              </a:ln>
              <a:solidFill>
                <a:srgbClr val="86939E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312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id Background 8">
    <p:bg>
      <p:bgPr>
        <a:solidFill>
          <a:srgbClr val="4558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48335" y="3055124"/>
            <a:ext cx="7764881" cy="6186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sz="3600" cap="all" baseline="0">
                <a:latin typeface="+mn-lt"/>
              </a:defRPr>
            </a:lvl1pPr>
          </a:lstStyle>
          <a:p>
            <a:pPr lvl="0"/>
            <a:r>
              <a:rPr lang="en-US" dirty="0" smtClean="0"/>
              <a:t>CLICK TO EDIT TRANSITION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7650" y="1298449"/>
            <a:ext cx="11704638" cy="4819650"/>
          </a:xfrm>
        </p:spPr>
        <p:txBody>
          <a:bodyPr wrap="square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9352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50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8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42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08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8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1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05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C5579-077F-4570-B45C-7C72A34196EE}" type="datetimeFigureOut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F2594-E96E-4A47-88DB-6C5CD23F6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2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98887"/>
            <a:ext cx="10972800" cy="1143000"/>
          </a:xfrm>
          <a:prstGeom prst="rect">
            <a:avLst/>
          </a:prstGeom>
        </p:spPr>
        <p:txBody>
          <a:bodyPr vert="horz" lIns="111026" tIns="55513" rIns="111026" bIns="55513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11026" tIns="55513" rIns="111026" bIns="55513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8249" y="6356351"/>
            <a:ext cx="421352" cy="365125"/>
          </a:xfrm>
          <a:prstGeom prst="rect">
            <a:avLst/>
          </a:prstGeom>
        </p:spPr>
        <p:txBody>
          <a:bodyPr vert="horz" lIns="111026" tIns="55513" rIns="111026" bIns="55513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E08EFC-9553-0241-AC27-FDF30554B6A6}" type="slidenum">
              <a:rPr kumimoji="0" lang="en-US" sz="1176" b="0" i="0" u="none" strike="noStrike" kern="1200" cap="none" spc="0" normalizeH="0" baseline="0" noProof="0" smtClean="0">
                <a:ln>
                  <a:noFill/>
                </a:ln>
                <a:solidFill>
                  <a:srgbClr val="334350">
                    <a:tint val="75000"/>
                  </a:srgbClr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pPr marL="0" marR="0" lvl="0" indent="0" algn="l" defTabSz="5441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76" b="0" i="0" u="none" strike="noStrike" kern="1200" cap="none" spc="0" normalizeH="0" baseline="0" noProof="0" dirty="0">
              <a:ln>
                <a:noFill/>
              </a:ln>
              <a:solidFill>
                <a:srgbClr val="334350">
                  <a:tint val="75000"/>
                </a:srgbClr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40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544196" rtl="0" eaLnBrk="1" latinLnBrk="0" hangingPunct="1">
        <a:spcBef>
          <a:spcPct val="0"/>
        </a:spcBef>
        <a:buNone/>
        <a:defRPr sz="5196" kern="1200">
          <a:solidFill>
            <a:schemeClr val="tx1"/>
          </a:solidFill>
          <a:latin typeface="Arial Unicode MS" panose="020B0604020202020204" pitchFamily="34" charset="-128"/>
          <a:ea typeface="+mj-ea"/>
          <a:cs typeface="+mj-cs"/>
        </a:defRPr>
      </a:lvl1pPr>
    </p:titleStyle>
    <p:bodyStyle>
      <a:lvl1pPr marL="268916" indent="-268916" algn="l" defTabSz="544196" rtl="0" eaLnBrk="1" latinLnBrk="0" hangingPunct="1">
        <a:spcBef>
          <a:spcPct val="20000"/>
        </a:spcBef>
        <a:buFont typeface="Arial"/>
        <a:buChar char="•"/>
        <a:defRPr sz="2745" kern="1200">
          <a:solidFill>
            <a:schemeClr val="tx1"/>
          </a:solidFill>
          <a:latin typeface="Arial Unicode MS" panose="020B0604020202020204" pitchFamily="34" charset="-128"/>
          <a:ea typeface="+mn-ea"/>
          <a:cs typeface="+mn-cs"/>
        </a:defRPr>
      </a:lvl1pPr>
      <a:lvl2pPr marL="493012" indent="-224097" algn="l" defTabSz="544196" rtl="0" eaLnBrk="1" latinLnBrk="0" hangingPunct="1">
        <a:spcBef>
          <a:spcPct val="2000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Arial Unicode MS" panose="020B0604020202020204" pitchFamily="34" charset="-128"/>
          <a:ea typeface="+mn-ea"/>
          <a:cs typeface="+mn-cs"/>
        </a:defRPr>
      </a:lvl2pPr>
      <a:lvl3pPr marL="717109" indent="-224097" algn="l" defTabSz="544196" rtl="0" eaLnBrk="1" latinLnBrk="0" hangingPunct="1">
        <a:spcBef>
          <a:spcPct val="20000"/>
        </a:spcBef>
        <a:buFont typeface="Arial"/>
        <a:buChar char="•"/>
        <a:defRPr sz="2353" kern="1200">
          <a:solidFill>
            <a:schemeClr val="tx1"/>
          </a:solidFill>
          <a:latin typeface="Arial Unicode MS" panose="020B0604020202020204" pitchFamily="34" charset="-128"/>
          <a:ea typeface="+mn-ea"/>
          <a:cs typeface="+mn-cs"/>
        </a:defRPr>
      </a:lvl3pPr>
      <a:lvl4pPr marL="896386" indent="-179277" algn="l" defTabSz="544196" rtl="0" eaLnBrk="1" latinLnBrk="0" hangingPunct="1">
        <a:spcBef>
          <a:spcPct val="2000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Arial Unicode MS" panose="020B0604020202020204" pitchFamily="34" charset="-128"/>
          <a:ea typeface="+mn-ea"/>
          <a:cs typeface="+mn-cs"/>
        </a:defRPr>
      </a:lvl4pPr>
      <a:lvl5pPr marL="1075664" marR="0" indent="-179277" algn="l" defTabSz="544196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961" kern="1200">
          <a:solidFill>
            <a:schemeClr val="tx1"/>
          </a:solidFill>
          <a:latin typeface="Arial Unicode MS" panose="020B0604020202020204" pitchFamily="34" charset="-128"/>
          <a:ea typeface="+mn-ea"/>
          <a:cs typeface="+mn-cs"/>
        </a:defRPr>
      </a:lvl5pPr>
      <a:lvl6pPr marL="1613495" indent="0" algn="l" defTabSz="544196" rtl="0" eaLnBrk="1" latinLnBrk="0" hangingPunct="1">
        <a:spcBef>
          <a:spcPct val="20000"/>
        </a:spcBef>
        <a:buFont typeface="Arial"/>
        <a:buNone/>
        <a:defRPr sz="1961" kern="1200">
          <a:solidFill>
            <a:schemeClr val="tx1"/>
          </a:solidFill>
          <a:latin typeface="DIN Next LT Pro"/>
          <a:ea typeface="+mn-ea"/>
          <a:cs typeface="+mn-cs"/>
        </a:defRPr>
      </a:lvl6pPr>
      <a:lvl7pPr marL="1882411" indent="-272098" algn="l" defTabSz="544196" rtl="0" eaLnBrk="1" latinLnBrk="0" hangingPunct="1">
        <a:spcBef>
          <a:spcPct val="20000"/>
        </a:spcBef>
        <a:buFont typeface="Arial"/>
        <a:buChar char="•"/>
        <a:defRPr sz="1961" kern="1200" baseline="0">
          <a:solidFill>
            <a:schemeClr val="tx1"/>
          </a:solidFill>
          <a:latin typeface="DIN Next LT Pro"/>
          <a:ea typeface="+mn-ea"/>
          <a:cs typeface="+mn-cs"/>
        </a:defRPr>
      </a:lvl7pPr>
      <a:lvl8pPr marL="4081471" indent="-272098" algn="l" defTabSz="544196" rtl="0" eaLnBrk="1" latinLnBrk="0" hangingPunct="1">
        <a:spcBef>
          <a:spcPct val="20000"/>
        </a:spcBef>
        <a:buFont typeface="Arial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25667" indent="-272098" algn="l" defTabSz="544196" rtl="0" eaLnBrk="1" latinLnBrk="0" hangingPunct="1">
        <a:spcBef>
          <a:spcPct val="20000"/>
        </a:spcBef>
        <a:buFont typeface="Arial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1pPr>
      <a:lvl2pPr marL="544196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2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9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5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5pPr>
      <a:lvl6pPr marL="2720980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6pPr>
      <a:lvl7pPr marL="3265176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7pPr>
      <a:lvl8pPr marL="3809373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8pPr>
      <a:lvl9pPr marL="4353569" algn="l" defTabSz="544196" rtl="0" eaLnBrk="1" latinLnBrk="0" hangingPunct="1">
        <a:defRPr sz="21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Capstone 1 Part 2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27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472" y="2035891"/>
            <a:ext cx="3657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53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5054758"/>
            <a:ext cx="12192000" cy="180324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544196">
              <a:defRPr/>
            </a:pP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plot not very useful the data is too large to really be able to understand any of the variables from this bar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  </a:t>
            </a:r>
            <a:endParaRPr kumimoji="0" lang="en-US" sz="1568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413522" y="136235"/>
            <a:ext cx="7872882" cy="9735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0" spc="-70" baseline="0">
                <a:solidFill>
                  <a:srgbClr val="005288"/>
                </a:solidFill>
                <a:latin typeface="Graphik Regular"/>
                <a:ea typeface="+mj-ea"/>
                <a:cs typeface="Helvetica"/>
              </a:defRPr>
            </a:lvl1pPr>
          </a:lstStyle>
          <a:p>
            <a:pPr marL="0" marR="0" lvl="0" indent="0" algn="l" defTabSz="4481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-69" normalizeH="0" baseline="0" noProof="0" dirty="0">
              <a:ln>
                <a:noFill/>
              </a:ln>
              <a:solidFill>
                <a:srgbClr val="334350">
                  <a:lumMod val="85000"/>
                  <a:lumOff val="15000"/>
                </a:srgbClr>
              </a:solidFill>
              <a:effectLst/>
              <a:uLnTx/>
              <a:uFillTx/>
              <a:latin typeface="Arial Unicode MS" panose="020B0604020202020204" pitchFamily="34" charset="-128"/>
              <a:ea typeface="+mj-ea"/>
              <a:cs typeface="Calibri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68636" y="286339"/>
            <a:ext cx="9621033" cy="942012"/>
          </a:xfrm>
          <a:prstGeom prst="rect">
            <a:avLst/>
          </a:prstGeom>
        </p:spPr>
        <p:txBody>
          <a:bodyPr vert="horz" lIns="108843" tIns="54422" rIns="108843" bIns="54422" rtlCol="0" anchor="ctr">
            <a:normAutofit fontScale="97500"/>
          </a:bodyPr>
          <a:lstStyle>
            <a:lvl1pPr algn="ctr" defTabSz="555132" rtl="0" eaLnBrk="1" latinLnBrk="0" hangingPunct="1"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DIN Next LT Pro"/>
                <a:ea typeface="+mj-ea"/>
                <a:cs typeface="+mj-cs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Unicode MS" panose="020B0604020202020204" pitchFamily="34" charset="-128"/>
                <a:ea typeface="+mj-ea"/>
                <a:cs typeface="+mj-cs"/>
              </a:rPr>
              <a:t>Bar</a:t>
            </a:r>
            <a:r>
              <a:rPr kumimoji="0" lang="en-US" sz="4313" b="0" i="0" u="none" strike="noStrike" kern="1200" cap="none" spc="0" normalizeH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Unicode MS" panose="020B0604020202020204" pitchFamily="34" charset="-128"/>
                <a:ea typeface="+mj-ea"/>
                <a:cs typeface="+mj-cs"/>
              </a:rPr>
              <a:t> Char</a:t>
            </a:r>
            <a:endParaRPr kumimoji="0" lang="en-US" sz="4313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Unicode MS" panose="020B0604020202020204" pitchFamily="34" charset="-128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8635" y="6531592"/>
            <a:ext cx="6337501" cy="256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*</a:t>
            </a:r>
            <a:endParaRPr kumimoji="0" lang="en-US" sz="1078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962" y="1163991"/>
            <a:ext cx="5436369" cy="37658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66" y="1587848"/>
            <a:ext cx="4838224" cy="23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54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58" y="1050471"/>
            <a:ext cx="4084268" cy="28374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5191066"/>
            <a:ext cx="12192000" cy="166693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544196">
              <a:defRPr/>
            </a:pP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568" b="1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544196"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 the number of university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3 is over 150 as the expected value is 100. 4 is right at that level and 2 is slight above ~120. 1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lest with less than 30 and 5 is around 60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 has a gap on its histogram with hinders any form of distribution from being inferred from it. Chance of admit is skewed to the right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means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the chance of getting in is higher than 50% which is extremely important for the concept of the problem. I can weave this in story telling by manipulating the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to address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of an increasing percentage versus current percentage rather than raw chance. I am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curious how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breaks down at a university rating. 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413522" y="136235"/>
            <a:ext cx="7872882" cy="9735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0" spc="-70" baseline="0">
                <a:solidFill>
                  <a:srgbClr val="005288"/>
                </a:solidFill>
                <a:latin typeface="Graphik Regular"/>
                <a:ea typeface="+mj-ea"/>
                <a:cs typeface="Helvetica"/>
              </a:defRPr>
            </a:lvl1pPr>
          </a:lstStyle>
          <a:p>
            <a:pPr marL="0" marR="0" lvl="0" indent="0" algn="l" defTabSz="4481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-69" normalizeH="0" baseline="0" noProof="0" dirty="0">
              <a:ln>
                <a:noFill/>
              </a:ln>
              <a:solidFill>
                <a:srgbClr val="334350">
                  <a:lumMod val="85000"/>
                  <a:lumOff val="15000"/>
                </a:srgbClr>
              </a:solidFill>
              <a:effectLst/>
              <a:uLnTx/>
              <a:uFillTx/>
              <a:latin typeface="Arial Unicode MS" panose="020B0604020202020204" pitchFamily="34" charset="-128"/>
              <a:ea typeface="+mj-ea"/>
              <a:cs typeface="Calibri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68635" y="156608"/>
            <a:ext cx="9621033" cy="942012"/>
          </a:xfrm>
          <a:prstGeom prst="rect">
            <a:avLst/>
          </a:prstGeom>
        </p:spPr>
        <p:txBody>
          <a:bodyPr vert="horz" lIns="108843" tIns="54422" rIns="108843" bIns="54422" rtlCol="0" anchor="ctr">
            <a:normAutofit fontScale="97500"/>
          </a:bodyPr>
          <a:lstStyle>
            <a:lvl1pPr algn="ctr" defTabSz="555132" rtl="0" eaLnBrk="1" latinLnBrk="0" hangingPunct="1"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DIN Next LT Pro"/>
                <a:ea typeface="+mj-ea"/>
                <a:cs typeface="+mj-cs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Unicode MS" panose="020B0604020202020204" pitchFamily="34" charset="-128"/>
                <a:ea typeface="+mj-ea"/>
                <a:cs typeface="+mj-cs"/>
              </a:rPr>
              <a:t>Histogram</a:t>
            </a:r>
            <a:endParaRPr kumimoji="0" lang="en-US" sz="4313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Unicode MS" panose="020B0604020202020204" pitchFamily="34" charset="-128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8635" y="6531592"/>
            <a:ext cx="6337501" cy="256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*</a:t>
            </a:r>
            <a:endParaRPr kumimoji="0" lang="en-US" sz="1078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136" y="1637376"/>
            <a:ext cx="3932791" cy="49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675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58" y="1050471"/>
            <a:ext cx="4084268" cy="28374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5134271"/>
            <a:ext cx="12192000" cy="172372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lvl="0" algn="ctr" defTabSz="544196">
              <a:defRPr/>
            </a:pP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568" b="1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defTabSz="544196">
              <a:defRPr/>
            </a:pP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raw chance to admit has a very different story than most undergraduates perhaps I will have to focus this study on schools within a student's range rather than creating a model for all schools. GRE tends to be fairly normal along with SOP and TOEFL but with a high level base it may be interesting how </a:t>
            </a:r>
            <a:r>
              <a:rPr lang="en-US" sz="1568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chose to transform these variables to develop a more of numerical model that would be continuous. Perhaps I break it down into percentage possible, or percentile or simply subtracting a number to normalize the results.  the CGPA seem to be a relatively normal distribution # Chance The university rating break down is very interesting majority are 3. Far more 2's there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4.</a:t>
            </a:r>
            <a:endParaRPr lang="en-US" sz="1568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413522" y="136235"/>
            <a:ext cx="7872882" cy="9735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0" spc="-70" baseline="0">
                <a:solidFill>
                  <a:srgbClr val="005288"/>
                </a:solidFill>
                <a:latin typeface="Graphik Regular"/>
                <a:ea typeface="+mj-ea"/>
                <a:cs typeface="Helvetica"/>
              </a:defRPr>
            </a:lvl1pPr>
          </a:lstStyle>
          <a:p>
            <a:pPr marL="0" marR="0" lvl="0" indent="0" algn="l" defTabSz="4481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-69" normalizeH="0" baseline="0" noProof="0" dirty="0">
              <a:ln>
                <a:noFill/>
              </a:ln>
              <a:solidFill>
                <a:srgbClr val="334350">
                  <a:lumMod val="85000"/>
                  <a:lumOff val="15000"/>
                </a:srgbClr>
              </a:solidFill>
              <a:effectLst/>
              <a:uLnTx/>
              <a:uFillTx/>
              <a:latin typeface="Arial Unicode MS" panose="020B0604020202020204" pitchFamily="34" charset="-128"/>
              <a:ea typeface="+mj-ea"/>
              <a:cs typeface="Calibri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68635" y="156608"/>
            <a:ext cx="9621033" cy="942012"/>
          </a:xfrm>
          <a:prstGeom prst="rect">
            <a:avLst/>
          </a:prstGeom>
        </p:spPr>
        <p:txBody>
          <a:bodyPr vert="horz" lIns="108843" tIns="54422" rIns="108843" bIns="54422" rtlCol="0" anchor="ctr">
            <a:normAutofit fontScale="97500"/>
          </a:bodyPr>
          <a:lstStyle>
            <a:lvl1pPr algn="ctr" defTabSz="555132" rtl="0" eaLnBrk="1" latinLnBrk="0" hangingPunct="1"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DIN Next LT Pro"/>
                <a:ea typeface="+mj-ea"/>
                <a:cs typeface="+mj-cs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Unicode MS" panose="020B0604020202020204" pitchFamily="34" charset="-128"/>
                <a:ea typeface="+mj-ea"/>
                <a:cs typeface="+mj-cs"/>
              </a:rPr>
              <a:t>Histogram Part 2</a:t>
            </a:r>
            <a:endParaRPr kumimoji="0" lang="en-US" sz="4313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Unicode MS" panose="020B0604020202020204" pitchFamily="34" charset="-128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8635" y="6531592"/>
            <a:ext cx="6337501" cy="256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*</a:t>
            </a:r>
            <a:endParaRPr kumimoji="0" lang="en-US" sz="1078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136" y="1637376"/>
            <a:ext cx="3932791" cy="49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166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5020681"/>
            <a:ext cx="12192000" cy="1837319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342900" lvl="0" indent="-342900" algn="ctr" defTabSz="544196">
              <a:buAutoNum type="arabicPeriod"/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appears to have a positive correlation but need a better graphing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 </a:t>
            </a:r>
          </a:p>
          <a:p>
            <a:pPr marL="342900" lvl="0" indent="-342900" algn="ctr" defTabSz="544196">
              <a:buAutoNum type="arabicPeriod"/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Whoa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graph looks crazy going to need a more technical method to address this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lvl="0" indent="-342900" algn="ctr" defTabSz="544196">
              <a:buAutoNum type="arabicPeriod"/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appears to have a positive correlation but need a better graphing tool like GRE. Maybe slightly more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</a:t>
            </a:r>
          </a:p>
          <a:p>
            <a:pPr marL="342900" lvl="0" indent="-342900" algn="ctr" defTabSz="544196">
              <a:buAutoNum type="arabicPeriod"/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has positive correlation but a lot of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stronger positive correlation which would imply it would have the biggest impact in an increase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342900" lvl="0" indent="-342900" algn="ctr" defTabSz="544196">
              <a:buAutoNum type="arabicPeriod"/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correlation but too much variation</a:t>
            </a:r>
          </a:p>
          <a:p>
            <a:pPr lvl="0" algn="ctr" defTabSz="544196"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There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some positive correlation but it appears to focus more on chance of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admits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floor rather than university rating. </a:t>
            </a:r>
          </a:p>
          <a:p>
            <a:pPr lvl="0" algn="ctr" defTabSz="544196"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confounding most likely because students that are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underqualified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don't apply to good universities. </a:t>
            </a:r>
            <a:endParaRPr lang="en-US" sz="1568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413522" y="136235"/>
            <a:ext cx="7872882" cy="9735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0" spc="-70" baseline="0">
                <a:solidFill>
                  <a:srgbClr val="005288"/>
                </a:solidFill>
                <a:latin typeface="Graphik Regular"/>
                <a:ea typeface="+mj-ea"/>
                <a:cs typeface="Helvetica"/>
              </a:defRPr>
            </a:lvl1pPr>
          </a:lstStyle>
          <a:p>
            <a:pPr marL="0" marR="0" lvl="0" indent="0" algn="l" defTabSz="4481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-69" normalizeH="0" baseline="0" noProof="0" dirty="0">
              <a:ln>
                <a:noFill/>
              </a:ln>
              <a:solidFill>
                <a:srgbClr val="334350">
                  <a:lumMod val="85000"/>
                  <a:lumOff val="15000"/>
                </a:srgbClr>
              </a:solidFill>
              <a:effectLst/>
              <a:uLnTx/>
              <a:uFillTx/>
              <a:latin typeface="Arial Unicode MS" panose="020B0604020202020204" pitchFamily="34" charset="-128"/>
              <a:ea typeface="+mj-ea"/>
              <a:cs typeface="Calibri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68635" y="212488"/>
            <a:ext cx="9621033" cy="942012"/>
          </a:xfrm>
          <a:prstGeom prst="rect">
            <a:avLst/>
          </a:prstGeom>
        </p:spPr>
        <p:txBody>
          <a:bodyPr vert="horz" lIns="108843" tIns="54422" rIns="108843" bIns="54422" rtlCol="0" anchor="ctr">
            <a:normAutofit fontScale="97500"/>
          </a:bodyPr>
          <a:lstStyle>
            <a:lvl1pPr algn="ctr" defTabSz="555132" rtl="0" eaLnBrk="1" latinLnBrk="0" hangingPunct="1"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DIN Next LT Pro"/>
                <a:ea typeface="+mj-ea"/>
                <a:cs typeface="+mj-cs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Unicode MS" panose="020B0604020202020204" pitchFamily="34" charset="-128"/>
                <a:ea typeface="+mj-ea"/>
                <a:cs typeface="+mj-cs"/>
              </a:rPr>
              <a:t>Two</a:t>
            </a:r>
            <a:r>
              <a:rPr kumimoji="0" lang="en-US" sz="4313" b="0" i="0" u="none" strike="noStrike" kern="1200" cap="none" spc="0" normalizeH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Unicode MS" panose="020B0604020202020204" pitchFamily="34" charset="-128"/>
                <a:ea typeface="+mj-ea"/>
                <a:cs typeface="+mj-cs"/>
              </a:rPr>
              <a:t> Related Quantities</a:t>
            </a:r>
            <a:endParaRPr kumimoji="0" lang="en-US" sz="4313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Unicode MS" panose="020B0604020202020204" pitchFamily="34" charset="-128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8635" y="6531592"/>
            <a:ext cx="6337501" cy="256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*</a:t>
            </a:r>
            <a:endParaRPr kumimoji="0" lang="en-US" sz="1078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136" y="1637376"/>
            <a:ext cx="3932791" cy="4915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23" y="1360945"/>
            <a:ext cx="4210050" cy="2085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45" y="1050471"/>
            <a:ext cx="2054087" cy="1457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527" y="1050470"/>
            <a:ext cx="2220307" cy="1510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145" y="2507085"/>
            <a:ext cx="2118389" cy="15026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3245" y="2555454"/>
            <a:ext cx="2133589" cy="1462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7475" y="3893249"/>
            <a:ext cx="2160720" cy="11190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3245" y="3802478"/>
            <a:ext cx="2133590" cy="121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74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24742"/>
            <a:ext cx="2238522" cy="15307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44" y="1021015"/>
            <a:ext cx="2068470" cy="14823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524" y="2503360"/>
            <a:ext cx="1998310" cy="15050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676" y="2469021"/>
            <a:ext cx="2251199" cy="15393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185794"/>
            <a:ext cx="12192000" cy="267220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342900" lvl="0" indent="-342900" algn="ctr" defTabSz="544196">
              <a:buAutoNum type="arabicPeriod"/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Decided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make scatter plots of some of the more difficult to under stand plots to see if scatter would give me some more insight.</a:t>
            </a:r>
            <a:endParaRPr lang="en-US" sz="1568" b="1" dirty="0" smtClea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ctr" defTabSz="544196">
              <a:buAutoNum type="arabicPeriod"/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looking in more detail the GRE score looks like it has a linear relationship but perhaps even more of a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logarithmic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 would work better.</a:t>
            </a:r>
          </a:p>
          <a:p>
            <a:pPr marL="342900" lvl="0" indent="-342900" algn="ctr" defTabSz="544196">
              <a:buAutoNum type="arabicPeriod"/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the research graph is actually legible It appears with exception of one outlier that research makes a small impact on chance of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admit as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whole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would like to see what it does on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and when it is controlled. </a:t>
            </a:r>
          </a:p>
          <a:p>
            <a:pPr marL="342900" lvl="0" indent="-342900" algn="ctr" defTabSz="544196">
              <a:buAutoNum type="arabicPeriod"/>
              <a:defRPr/>
            </a:pP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ike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 maybe more linear and less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logarithmic </a:t>
            </a:r>
            <a:endParaRPr lang="en-US" sz="1568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ctr" defTabSz="544196">
              <a:buAutoNum type="arabicPeriod"/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pointed before it interested that university rating has a correlation with chance of admit but </a:t>
            </a: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lang="en-US" sz="1568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believe this to be a confound variable</a:t>
            </a:r>
          </a:p>
          <a:p>
            <a:pPr lvl="0" algn="ctr" defTabSz="544196">
              <a:defRPr/>
            </a:pPr>
            <a:r>
              <a:rPr lang="en-US" sz="1568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568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413522" y="136235"/>
            <a:ext cx="7872882" cy="9735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0" spc="-70" baseline="0">
                <a:solidFill>
                  <a:srgbClr val="005288"/>
                </a:solidFill>
                <a:latin typeface="Graphik Regular"/>
                <a:ea typeface="+mj-ea"/>
                <a:cs typeface="Helvetica"/>
              </a:defRPr>
            </a:lvl1pPr>
          </a:lstStyle>
          <a:p>
            <a:pPr marL="0" marR="0" lvl="0" indent="0" algn="l" defTabSz="4481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-69" normalizeH="0" baseline="0" noProof="0" dirty="0">
              <a:ln>
                <a:noFill/>
              </a:ln>
              <a:solidFill>
                <a:srgbClr val="334350">
                  <a:lumMod val="85000"/>
                  <a:lumOff val="15000"/>
                </a:srgbClr>
              </a:solidFill>
              <a:effectLst/>
              <a:uLnTx/>
              <a:uFillTx/>
              <a:latin typeface="Arial Unicode MS" panose="020B0604020202020204" pitchFamily="34" charset="-128"/>
              <a:ea typeface="+mj-ea"/>
              <a:cs typeface="Calibri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68635" y="212488"/>
            <a:ext cx="9621033" cy="942012"/>
          </a:xfrm>
          <a:prstGeom prst="rect">
            <a:avLst/>
          </a:prstGeom>
        </p:spPr>
        <p:txBody>
          <a:bodyPr vert="horz" lIns="108843" tIns="54422" rIns="108843" bIns="54422" rtlCol="0" anchor="ctr">
            <a:normAutofit fontScale="97500"/>
          </a:bodyPr>
          <a:lstStyle>
            <a:lvl1pPr algn="ctr" defTabSz="555132" rtl="0" eaLnBrk="1" latinLnBrk="0" hangingPunct="1"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DIN Next LT Pro"/>
                <a:ea typeface="+mj-ea"/>
                <a:cs typeface="+mj-cs"/>
              </a:defRPr>
            </a:lvl1pPr>
          </a:lstStyle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3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Unicode MS" panose="020B0604020202020204" pitchFamily="34" charset="-128"/>
                <a:ea typeface="+mj-ea"/>
                <a:cs typeface="+mj-cs"/>
              </a:rPr>
              <a:t>Scatterplot</a:t>
            </a:r>
            <a:r>
              <a:rPr kumimoji="0" lang="en-US" sz="4313" b="0" i="0" u="none" strike="noStrike" kern="1200" cap="none" spc="0" normalizeH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 Unicode MS" panose="020B0604020202020204" pitchFamily="34" charset="-128"/>
                <a:ea typeface="+mj-ea"/>
                <a:cs typeface="+mj-cs"/>
              </a:rPr>
              <a:t> </a:t>
            </a:r>
            <a:endParaRPr kumimoji="0" lang="en-US" sz="4313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 Unicode MS" panose="020B0604020202020204" pitchFamily="34" charset="-128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8635" y="6531592"/>
            <a:ext cx="6337501" cy="256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441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8" b="0" i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*</a:t>
            </a:r>
            <a:endParaRPr kumimoji="0" lang="en-US" sz="1078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Unicode MS" panose="020B0604020202020204" pitchFamily="34" charset="-128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136" y="1637376"/>
            <a:ext cx="3932791" cy="491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7762" y="1371737"/>
            <a:ext cx="5919769" cy="187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32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Lytx_PPT_template_3.30.15">
  <a:themeElements>
    <a:clrScheme name="Custom 25">
      <a:dk1>
        <a:srgbClr val="334350"/>
      </a:dk1>
      <a:lt1>
        <a:sysClr val="window" lastClr="FFFFFF"/>
      </a:lt1>
      <a:dk2>
        <a:srgbClr val="1B004F"/>
      </a:dk2>
      <a:lt2>
        <a:srgbClr val="86939E"/>
      </a:lt2>
      <a:accent1>
        <a:srgbClr val="1089D6"/>
      </a:accent1>
      <a:accent2>
        <a:srgbClr val="C23019"/>
      </a:accent2>
      <a:accent3>
        <a:srgbClr val="73B404"/>
      </a:accent3>
      <a:accent4>
        <a:srgbClr val="5B0C6F"/>
      </a:accent4>
      <a:accent5>
        <a:srgbClr val="3268BD"/>
      </a:accent5>
      <a:accent6>
        <a:srgbClr val="E0621B"/>
      </a:accent6>
      <a:hlink>
        <a:srgbClr val="1089D6"/>
      </a:hlink>
      <a:folHlink>
        <a:srgbClr val="86939E"/>
      </a:folHlink>
    </a:clrScheme>
    <a:fontScheme name="Custom 1">
      <a:majorFont>
        <a:latin typeface="DIN Next LT Pro"/>
        <a:ea typeface=""/>
        <a:cs typeface=""/>
      </a:majorFont>
      <a:minorFont>
        <a:latin typeface="DIN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rmAutofit/>
      </a:bodyPr>
      <a:lstStyle>
        <a:defPPr>
          <a:defRPr cap="none" dirty="0" smtClean="0">
            <a:solidFill>
              <a:schemeClr val="tx1"/>
            </a:solidFill>
            <a:latin typeface="DINPro-Regular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568</Words>
  <Application>Microsoft Office PowerPoint</Application>
  <PresentationFormat>Widescreen</PresentationFormat>
  <Paragraphs>34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Unicode MS</vt:lpstr>
      <vt:lpstr>Calibri</vt:lpstr>
      <vt:lpstr>Calibri Light</vt:lpstr>
      <vt:lpstr>DIN Next LT Pro</vt:lpstr>
      <vt:lpstr>Office Theme</vt:lpstr>
      <vt:lpstr>2_Lytx_PPT_template_3.30.15</vt:lpstr>
      <vt:lpstr>Capstone 1 Part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Lytx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1 Part 2</dc:title>
  <dc:creator>Brandon Rappaport</dc:creator>
  <cp:lastModifiedBy>Brandon Rappaport</cp:lastModifiedBy>
  <cp:revision>4</cp:revision>
  <dcterms:created xsi:type="dcterms:W3CDTF">2019-03-01T00:33:53Z</dcterms:created>
  <dcterms:modified xsi:type="dcterms:W3CDTF">2019-03-01T00:59:18Z</dcterms:modified>
</cp:coreProperties>
</file>